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3" r:id="rId3"/>
    <p:sldId id="262" r:id="rId4"/>
    <p:sldId id="265" r:id="rId5"/>
    <p:sldId id="266" r:id="rId6"/>
    <p:sldId id="267" r:id="rId7"/>
    <p:sldId id="268" r:id="rId8"/>
    <p:sldId id="273" r:id="rId9"/>
    <p:sldId id="264" r:id="rId10"/>
    <p:sldId id="274" r:id="rId11"/>
    <p:sldId id="276" r:id="rId12"/>
    <p:sldId id="275" r:id="rId13"/>
    <p:sldId id="270" r:id="rId14"/>
    <p:sldId id="269" r:id="rId15"/>
    <p:sldId id="272" r:id="rId16"/>
    <p:sldId id="261" r:id="rId17"/>
    <p:sldId id="259" r:id="rId18"/>
    <p:sldId id="26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6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Objects="1" showGuides="1">
      <p:cViewPr varScale="1">
        <p:scale>
          <a:sx n="131" d="100"/>
          <a:sy n="131" d="100"/>
        </p:scale>
        <p:origin x="-18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5ADA5-FC88-3943-AB45-E10D71F97CE8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C473A-5BE3-4945-AB81-8C4300A6E0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D63D3-CB7F-3840-B9B6-B2D390666FBA}" type="datetimeFigureOut">
              <a:rPr lang="en-US" smtClean="0"/>
              <a:t>4/4/12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03724F-8F3C-F848-904C-129791EA3C7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POLE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3724F-8F3C-F848-904C-129791EA3C71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POLE 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3724F-8F3C-F848-904C-129791EA3C71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POLE</a:t>
            </a:r>
            <a:r>
              <a:rPr lang="en-US" baseline="0" dirty="0" smtClean="0"/>
              <a:t> 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3724F-8F3C-F848-904C-129791EA3C71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POLE 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3724F-8F3C-F848-904C-129791EA3C71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8358" y="2044700"/>
            <a:ext cx="7167284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294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E7471B0-8B27-3243-BE9E-ED363D5D8550}" type="datetimeFigureOut">
              <a:rPr lang="en-US" smtClean="0"/>
              <a:pPr/>
              <a:t>4/4/12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275294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294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pn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2476500"/>
            <a:ext cx="8915400" cy="17526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Ruth Buskirk</a:t>
            </a:r>
          </a:p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The University of Texas at Austin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5105400"/>
            <a:ext cx="2577432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687845"/>
            <a:ext cx="1955513" cy="193378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7" name="Picture 6" descr="BL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4386432"/>
            <a:ext cx="1638366" cy="2235199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143000" y="457200"/>
            <a:ext cx="7508225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Helping Students Use </a:t>
            </a:r>
          </a:p>
          <a:p>
            <a:pPr algn="ctr"/>
            <a:r>
              <a:rPr 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Primary Literature</a:t>
            </a:r>
            <a:endParaRPr lang="en-US" sz="5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8924"/>
            <a:ext cx="6934200" cy="4827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Train students to search </a:t>
            </a:r>
            <a:r>
              <a:rPr lang="en-US" sz="3000" dirty="0" smtClean="0">
                <a:latin typeface="Helvetica"/>
                <a:cs typeface="Helvetica"/>
              </a:rPr>
              <a:t>for the research sponsor. </a:t>
            </a:r>
            <a:r>
              <a:rPr lang="en-US" sz="3000" dirty="0" smtClean="0">
                <a:latin typeface="Helvetica"/>
                <a:cs typeface="Helvetica"/>
              </a:rPr>
              <a:t>Explain ‘conflict of interest’.</a:t>
            </a:r>
          </a:p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Have students distinguish pure and applied aspects of science.</a:t>
            </a:r>
          </a:p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Teach them about funding sources, how they differ in priorities, and why that makes a difference. </a:t>
            </a:r>
            <a:endParaRPr lang="en-US" sz="3000" dirty="0">
              <a:latin typeface="Helvetica"/>
              <a:cs typeface="Helvetica"/>
            </a:endParaRPr>
          </a:p>
        </p:txBody>
      </p:sp>
      <p:pic>
        <p:nvPicPr>
          <p:cNvPr id="7" name="Picture 6" descr="USDA-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5334000"/>
            <a:ext cx="1445692" cy="1024032"/>
          </a:xfrm>
          <a:prstGeom prst="rect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8" name="Picture 7" descr="300px-American_Cancer_Society_Logo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1303020"/>
            <a:ext cx="2057400" cy="1234440"/>
          </a:xfrm>
          <a:prstGeom prst="rect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9" name="Picture 8" descr="imag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200" y="4135357"/>
            <a:ext cx="1803400" cy="1635286"/>
          </a:xfrm>
          <a:prstGeom prst="rect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0" name="Picture 9" descr="NSF_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8593" y="4953000"/>
            <a:ext cx="1741393" cy="1741393"/>
          </a:xfrm>
          <a:prstGeom prst="rect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259"/>
            <a:ext cx="7918450" cy="788894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Provide Some Guidance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5562600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For (at least) the first paper assignment, instructor should provide some ‘guiding questions’ designed to build student </a:t>
            </a:r>
            <a:r>
              <a:rPr lang="en-US" sz="2800" dirty="0" smtClean="0">
                <a:latin typeface="Helvetica"/>
                <a:cs typeface="Helvetica"/>
              </a:rPr>
              <a:t>confidence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One approach is to begin with just the </a:t>
            </a:r>
            <a:r>
              <a:rPr lang="en-US" sz="2800" dirty="0" smtClean="0">
                <a:latin typeface="Helvetica"/>
                <a:cs typeface="Helvetica"/>
              </a:rPr>
              <a:t>abstract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Students make a flow chart of ideas </a:t>
            </a:r>
            <a:r>
              <a:rPr lang="en-US" sz="2800" dirty="0" smtClean="0">
                <a:latin typeface="Helvetica"/>
                <a:cs typeface="Helvetica"/>
              </a:rPr>
              <a:t>there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Another idea – begin with a figure, have students think what work went into being able to produce that figure, then read the </a:t>
            </a:r>
            <a:r>
              <a:rPr lang="en-US" sz="2800" dirty="0" smtClean="0">
                <a:latin typeface="Helvetica"/>
                <a:cs typeface="Helvetica"/>
              </a:rPr>
              <a:t>methods</a:t>
            </a:r>
            <a:endParaRPr lang="en-US" sz="2800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188259"/>
            <a:ext cx="7918450" cy="78889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Encourage Student </a:t>
            </a:r>
            <a:r>
              <a:rPr lang="en-US" dirty="0" smtClean="0">
                <a:latin typeface="Helvetica"/>
                <a:cs typeface="Helvetica"/>
              </a:rPr>
              <a:t>E</a:t>
            </a:r>
            <a:r>
              <a:rPr lang="en-US" dirty="0" smtClean="0">
                <a:latin typeface="Helvetica"/>
                <a:cs typeface="Helvetica"/>
              </a:rPr>
              <a:t>valuation of Paper with Instructor </a:t>
            </a:r>
            <a:r>
              <a:rPr lang="en-US" dirty="0" smtClean="0">
                <a:latin typeface="Helvetica"/>
                <a:cs typeface="Helvetica"/>
              </a:rPr>
              <a:t>G</a:t>
            </a:r>
            <a:r>
              <a:rPr lang="en-US" dirty="0" smtClean="0">
                <a:latin typeface="Helvetica"/>
                <a:cs typeface="Helvetica"/>
              </a:rPr>
              <a:t>uidance</a:t>
            </a:r>
            <a:br>
              <a:rPr lang="en-US" dirty="0" smtClean="0"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76800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endParaRPr lang="en-US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What are the controls in this experiment?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How could authors have presented this result a little more clearly?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What’s </a:t>
            </a:r>
            <a:r>
              <a:rPr lang="en-US" sz="2800" dirty="0" smtClean="0">
                <a:latin typeface="Helvetica"/>
                <a:cs typeface="Helvetica"/>
              </a:rPr>
              <a:t>an alternate hypothesis that could have been tested here?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What </a:t>
            </a:r>
            <a:r>
              <a:rPr lang="en-US" sz="2800" dirty="0" smtClean="0">
                <a:latin typeface="Helvetica"/>
                <a:cs typeface="Helvetica"/>
              </a:rPr>
              <a:t>is missing that would have helped tell the story?</a:t>
            </a:r>
          </a:p>
          <a:p>
            <a:pPr>
              <a:buFont typeface="Arial"/>
              <a:buChar char="•"/>
            </a:pP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Helvetica"/>
                <a:cs typeface="Helvetica"/>
              </a:rPr>
              <a:t>C.R.E.A.T.E.</a:t>
            </a:r>
            <a:endParaRPr lang="en-US" sz="4400" dirty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Hoskins et al 2011:  C.R.E.A.T.E. 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(Consider,  Read, Elucidate hypotheses, Analyze and interpret data, Think of the next Experiment) method.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A constructivist model, pays attention to student attitudes and confidence level</a:t>
            </a: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Research Your Own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Can you do some </a:t>
            </a:r>
            <a:r>
              <a:rPr lang="en-US" sz="2800" i="1" dirty="0" smtClean="0">
                <a:latin typeface="Helvetica"/>
                <a:cs typeface="Helvetica"/>
              </a:rPr>
              <a:t>research</a:t>
            </a:r>
            <a:r>
              <a:rPr lang="en-US" sz="2800" dirty="0" smtClean="0">
                <a:latin typeface="Helvetica"/>
                <a:cs typeface="Helvetica"/>
              </a:rPr>
              <a:t> on your teaching with scientific papers?  Is it worth doing</a:t>
            </a:r>
            <a:r>
              <a:rPr lang="en-US" sz="2800" dirty="0" smtClean="0">
                <a:latin typeface="Helvetica"/>
                <a:cs typeface="Helvetica"/>
              </a:rPr>
              <a:t>?</a:t>
            </a:r>
          </a:p>
          <a:p>
            <a:pPr>
              <a:buNone/>
            </a:pPr>
            <a:endParaRPr lang="en-US" sz="2800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See a change in student attitudes?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Measure change in proficiency?</a:t>
            </a: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How do we know this training helps in the long run?</a:t>
            </a:r>
            <a:endParaRPr lang="en-US" sz="2800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 descr="Survey-exptl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9" y="914401"/>
            <a:ext cx="9040897" cy="698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5496" y="0"/>
            <a:ext cx="90185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Pre/post tests – 15 questions on a research passage.</a:t>
            </a:r>
          </a:p>
          <a:p>
            <a:r>
              <a:rPr lang="en-US" sz="2800" dirty="0" smtClean="0">
                <a:latin typeface="Helvetica"/>
                <a:cs typeface="Helvetica"/>
              </a:rPr>
              <a:t>Lab students who read an assigned paper.</a:t>
            </a:r>
            <a:r>
              <a:rPr lang="en-US" sz="2800" dirty="0" smtClean="0">
                <a:latin typeface="Helvetica"/>
                <a:cs typeface="Helvetica"/>
              </a:rPr>
              <a:t> </a:t>
            </a:r>
          </a:p>
          <a:p>
            <a:r>
              <a:rPr lang="en-US" dirty="0" smtClean="0">
                <a:latin typeface="Helvetica"/>
                <a:cs typeface="Helvetica"/>
              </a:rPr>
              <a:t>Early </a:t>
            </a:r>
            <a:r>
              <a:rPr lang="en-US" dirty="0" smtClean="0">
                <a:latin typeface="Helvetica"/>
                <a:cs typeface="Helvetica"/>
              </a:rPr>
              <a:t>data from Mike Black, California Polytechnic</a:t>
            </a:r>
            <a:r>
              <a:rPr lang="en-US" dirty="0" smtClean="0">
                <a:latin typeface="Helvetica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State University</a:t>
            </a: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2238"/>
            <a:ext cx="9144000" cy="102076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AF03"/>
                </a:solidFill>
                <a:latin typeface="Helvetica"/>
                <a:cs typeface="Helvetica"/>
              </a:rPr>
              <a:t>We designed our own survey (some items below) through SALG:</a:t>
            </a:r>
          </a:p>
          <a:p>
            <a:pPr>
              <a:buNone/>
            </a:pPr>
            <a:r>
              <a:rPr lang="en-US" sz="1946" dirty="0" smtClean="0">
                <a:latin typeface="Helvetica"/>
                <a:cs typeface="Helvetica"/>
              </a:rPr>
              <a:t>Student Assessment of Learning Gains    http://</a:t>
            </a:r>
            <a:r>
              <a:rPr lang="en-US" sz="1946" dirty="0" err="1" smtClean="0">
                <a:latin typeface="Helvetica"/>
                <a:cs typeface="Helvetica"/>
              </a:rPr>
              <a:t>www.salgsite.org</a:t>
            </a:r>
            <a:r>
              <a:rPr lang="en-US" sz="2400" dirty="0" smtClean="0">
                <a:latin typeface="Helvetica"/>
                <a:cs typeface="Helvetica"/>
              </a:rPr>
              <a:t>/</a:t>
            </a:r>
            <a:endParaRPr lang="en-US" sz="2400" dirty="0">
              <a:latin typeface="Helvetica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417638"/>
            <a:ext cx="8763000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rgbClr val="FFAF03"/>
                </a:solidFill>
                <a:latin typeface="Helvetica"/>
                <a:cs typeface="Helvetica"/>
              </a:rPr>
              <a:t>Skills.  Presently, I can . . .</a:t>
            </a:r>
            <a:endParaRPr lang="en-US" sz="2100" dirty="0" smtClean="0">
              <a:solidFill>
                <a:srgbClr val="FFAF03"/>
              </a:solidFill>
              <a:latin typeface="Helvetica"/>
              <a:cs typeface="Helvetica"/>
            </a:endParaRPr>
          </a:p>
          <a:p>
            <a:r>
              <a:rPr lang="en-US" sz="2100" dirty="0" smtClean="0">
                <a:latin typeface="Helvetica"/>
                <a:cs typeface="Helvetica"/>
              </a:rPr>
              <a:t>1) find articles relevant to a particular problem in professional journals or elsewhere</a:t>
            </a: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 </a:t>
            </a:r>
            <a:r>
              <a:rPr lang="en-US" sz="2100" b="1" dirty="0" smtClean="0">
                <a:solidFill>
                  <a:srgbClr val="3366FF"/>
                </a:solidFill>
                <a:latin typeface="Helvetica"/>
                <a:cs typeface="Helvetica"/>
              </a:rPr>
              <a:t>1.  not at all    2. just a little   3.  somewhat   4. a lot    5.  a great deal</a:t>
            </a:r>
            <a:endParaRPr lang="en-US" sz="800" dirty="0" smtClean="0">
              <a:solidFill>
                <a:srgbClr val="3366FF"/>
              </a:solidFill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2) critically read articles about topics raised in class</a:t>
            </a: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3) identify patterns in data</a:t>
            </a: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4) recognize a sound argument and appropriate use of evidence</a:t>
            </a:r>
          </a:p>
          <a:p>
            <a:endParaRPr lang="en-US" sz="1400" b="1" dirty="0" smtClean="0"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r>
              <a:rPr lang="en-US" sz="2100" b="1" dirty="0" smtClean="0">
                <a:solidFill>
                  <a:srgbClr val="FFAF03"/>
                </a:solidFill>
                <a:latin typeface="Helvetica"/>
                <a:cs typeface="Helvetica"/>
              </a:rPr>
              <a:t>Attitudes.  Presently, I am . . . </a:t>
            </a:r>
            <a:endParaRPr lang="en-US" sz="2100" dirty="0" smtClean="0">
              <a:solidFill>
                <a:srgbClr val="FFAF03"/>
              </a:solidFill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 7) Enthusiastic about reading scientific papers</a:t>
            </a: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 8) Interested in discussing the subject area with friends or family</a:t>
            </a:r>
          </a:p>
          <a:p>
            <a:pPr marL="342900" indent="-342900"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10) Confident that I can read articles in biology</a:t>
            </a: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12) Willing to seek help from others (teacher, peers, TA) </a:t>
            </a:r>
          </a:p>
          <a:p>
            <a:pPr>
              <a:spcAft>
                <a:spcPts val="600"/>
              </a:spcAft>
            </a:pPr>
            <a:r>
              <a:rPr lang="en-US" sz="2100" dirty="0" smtClean="0">
                <a:latin typeface="Helvetica"/>
                <a:cs typeface="Helvetica"/>
              </a:rPr>
              <a:t>		when reading articles</a:t>
            </a:r>
          </a:p>
          <a:p>
            <a:pPr marL="342900" indent="-342900"/>
            <a:endParaRPr lang="en-US" sz="20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" y="152400"/>
            <a:ext cx="8610600" cy="792162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Helvetica"/>
                <a:cs typeface="Helvetica"/>
              </a:rPr>
              <a:t>Classroom models for teaching with primary literature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762000"/>
            <a:ext cx="8534400" cy="495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C. M. Gillen, J. Vaughan, B.R. Lye.  An online tutorial for helping </a:t>
            </a:r>
            <a:r>
              <a:rPr lang="en-US" sz="2400" dirty="0" err="1" smtClean="0">
                <a:latin typeface="Helvetica"/>
                <a:cs typeface="Helvetica"/>
              </a:rPr>
              <a:t>nonscience</a:t>
            </a:r>
            <a:r>
              <a:rPr lang="en-US" sz="2400" dirty="0" smtClean="0">
                <a:latin typeface="Helvetica"/>
                <a:cs typeface="Helvetica"/>
              </a:rPr>
              <a:t> majors read primary research literature in biology. </a:t>
            </a:r>
            <a:r>
              <a:rPr lang="en-US" sz="2400" i="1" dirty="0" smtClean="0">
                <a:latin typeface="Helvetica"/>
                <a:cs typeface="Helvetica"/>
              </a:rPr>
              <a:t>Advances Physiol. </a:t>
            </a:r>
            <a:r>
              <a:rPr lang="en-US" sz="2400" i="1" dirty="0" err="1" smtClean="0">
                <a:latin typeface="Helvetica"/>
                <a:cs typeface="Helvetica"/>
              </a:rPr>
              <a:t>Educ</a:t>
            </a:r>
            <a:r>
              <a:rPr lang="en-US" sz="2400" dirty="0" smtClean="0">
                <a:latin typeface="Helvetica"/>
                <a:cs typeface="Helvetica"/>
              </a:rPr>
              <a:t> </a:t>
            </a:r>
            <a:r>
              <a:rPr lang="en-US" sz="2400" b="1" dirty="0" smtClean="0">
                <a:latin typeface="Helvetica"/>
                <a:cs typeface="Helvetica"/>
              </a:rPr>
              <a:t>28</a:t>
            </a:r>
            <a:r>
              <a:rPr lang="en-US" sz="2400" dirty="0" smtClean="0">
                <a:latin typeface="Helvetica"/>
                <a:cs typeface="Helvetica"/>
              </a:rPr>
              <a:t>:95-99.  (2004).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A. Hubert, B. T. Jacques-Fricke, S. Miller.  A versatile module to improve understanding of scientific literature through peer instruction</a:t>
            </a:r>
            <a:r>
              <a:rPr lang="en-US" sz="2400" b="1" i="1" dirty="0" smtClean="0">
                <a:latin typeface="Helvetica"/>
                <a:cs typeface="Helvetica"/>
              </a:rPr>
              <a:t>.</a:t>
            </a:r>
            <a:r>
              <a:rPr lang="en-US" sz="2400" dirty="0" smtClean="0">
                <a:latin typeface="Helvetica"/>
                <a:cs typeface="Helvetica"/>
              </a:rPr>
              <a:t> </a:t>
            </a:r>
            <a:r>
              <a:rPr lang="en-US" sz="2400" i="1" dirty="0" smtClean="0">
                <a:latin typeface="Helvetica"/>
                <a:cs typeface="Helvetica"/>
              </a:rPr>
              <a:t>J. College Sci. Teaching </a:t>
            </a:r>
            <a:r>
              <a:rPr lang="en-US" sz="2400" b="1" dirty="0" smtClean="0">
                <a:latin typeface="Helvetica"/>
                <a:cs typeface="Helvetica"/>
              </a:rPr>
              <a:t>39</a:t>
            </a:r>
            <a:r>
              <a:rPr lang="en-US" sz="2400" dirty="0" smtClean="0">
                <a:latin typeface="Helvetica"/>
                <a:cs typeface="Helvetica"/>
              </a:rPr>
              <a:t>.2 (November-December 2009): p24. 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C.A.R. </a:t>
            </a:r>
            <a:r>
              <a:rPr lang="en-US" sz="2400" dirty="0" err="1" smtClean="0">
                <a:latin typeface="Helvetica"/>
                <a:cs typeface="Helvetica"/>
              </a:rPr>
              <a:t>Kozeracki</a:t>
            </a:r>
            <a:r>
              <a:rPr lang="en-US" sz="2400" dirty="0" smtClean="0">
                <a:latin typeface="Helvetica"/>
                <a:cs typeface="Helvetica"/>
              </a:rPr>
              <a:t>, M.F. Carey, J </a:t>
            </a:r>
            <a:r>
              <a:rPr lang="en-US" sz="2400" dirty="0" err="1" smtClean="0">
                <a:latin typeface="Helvetica"/>
                <a:cs typeface="Helvetica"/>
              </a:rPr>
              <a:t>Colicelli</a:t>
            </a:r>
            <a:r>
              <a:rPr lang="en-US" sz="2400" dirty="0" smtClean="0">
                <a:latin typeface="Helvetica"/>
                <a:cs typeface="Helvetica"/>
              </a:rPr>
              <a:t>, M Levis-Fitzgerald. An Intensive Primary-Literature-based Teaching Program Directly Benefits Undergraduate Science Majors and Facilitates Their Transition to Doctoral Programs.  </a:t>
            </a:r>
            <a:r>
              <a:rPr lang="en-US" sz="2400" i="1" dirty="0" smtClean="0">
                <a:latin typeface="Helvetica"/>
                <a:cs typeface="Helvetica"/>
              </a:rPr>
              <a:t>CBE-Life Sciences Education. </a:t>
            </a:r>
            <a:r>
              <a:rPr lang="en-US" sz="2400" b="1" dirty="0" smtClean="0">
                <a:latin typeface="Helvetica"/>
                <a:cs typeface="Helvetica"/>
              </a:rPr>
              <a:t>5:</a:t>
            </a:r>
            <a:r>
              <a:rPr lang="en-US" sz="2400" dirty="0" smtClean="0">
                <a:latin typeface="Helvetica"/>
                <a:cs typeface="Helvetica"/>
              </a:rPr>
              <a:t> 340-347 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L. </a:t>
            </a:r>
            <a:r>
              <a:rPr lang="en-US" sz="2400" dirty="0" err="1" smtClean="0">
                <a:latin typeface="Helvetica"/>
                <a:cs typeface="Helvetica"/>
              </a:rPr>
              <a:t>Tronsky</a:t>
            </a:r>
            <a:r>
              <a:rPr lang="en-US" sz="2400" dirty="0" smtClean="0">
                <a:latin typeface="Helvetica"/>
                <a:cs typeface="Helvetica"/>
              </a:rPr>
              <a:t>, L. </a:t>
            </a:r>
            <a:r>
              <a:rPr lang="en-US" sz="2400" dirty="0" err="1" smtClean="0">
                <a:latin typeface="Helvetica"/>
                <a:cs typeface="Helvetica"/>
              </a:rPr>
              <a:t>Wenk</a:t>
            </a:r>
            <a:r>
              <a:rPr lang="en-US" sz="2400" dirty="0" smtClean="0">
                <a:latin typeface="Helvetica"/>
                <a:cs typeface="Helvetica"/>
              </a:rPr>
              <a:t>. First-year students benefit from reading primary research articles. </a:t>
            </a:r>
            <a:r>
              <a:rPr lang="en-US" sz="2400" i="1" dirty="0" smtClean="0">
                <a:latin typeface="Helvetica"/>
                <a:cs typeface="Helvetica"/>
              </a:rPr>
              <a:t>J. College Sci. Teaching </a:t>
            </a:r>
            <a:r>
              <a:rPr lang="en-US" sz="2400" b="1" dirty="0" smtClean="0">
                <a:latin typeface="Helvetica"/>
                <a:cs typeface="Helvetica"/>
              </a:rPr>
              <a:t>40</a:t>
            </a:r>
            <a:r>
              <a:rPr lang="en-US" sz="2400" dirty="0" smtClean="0">
                <a:latin typeface="Helvetica"/>
                <a:cs typeface="Helvetica"/>
              </a:rPr>
              <a:t>.4 (March-April 2011): p60.</a:t>
            </a:r>
          </a:p>
          <a:p>
            <a:pPr>
              <a:buNone/>
            </a:pPr>
            <a:endParaRPr lang="en-US" sz="2400" dirty="0" smtClean="0">
              <a:latin typeface="Helvetica"/>
              <a:cs typeface="Helvetica"/>
            </a:endParaRPr>
          </a:p>
          <a:p>
            <a:pPr marL="514350" indent="-514350">
              <a:buAutoNum type="alphaUcPeriod"/>
            </a:pPr>
            <a:endParaRPr lang="en-US" sz="24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 </a:t>
            </a:r>
            <a:endParaRPr lang="en-US" sz="2400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Helvetica"/>
                <a:cs typeface="Helvetica"/>
              </a:rPr>
              <a:t>Useful Links</a:t>
            </a:r>
            <a:endParaRPr lang="en-US" dirty="0" smtClean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5287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R</a:t>
            </a:r>
            <a:r>
              <a:rPr lang="en-US" dirty="0" smtClean="0">
                <a:latin typeface="Helvetica"/>
                <a:cs typeface="Helvetica"/>
              </a:rPr>
              <a:t>. </a:t>
            </a:r>
            <a:r>
              <a:rPr lang="en-US" dirty="0" err="1" smtClean="0">
                <a:latin typeface="Helvetica"/>
                <a:cs typeface="Helvetica"/>
              </a:rPr>
              <a:t>Bogucka</a:t>
            </a:r>
            <a:r>
              <a:rPr lang="en-US" dirty="0" smtClean="0">
                <a:latin typeface="Helvetica"/>
                <a:cs typeface="Helvetica"/>
              </a:rPr>
              <a:t>, E. Wood. “How to Read Scientific Research Articles: A Hands-on Classroom Exercise.” http://www.istl.org/09-fall/article4.html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Eco101 report on ESA workshop “101 Ways to Effectively Use Journal Articles as Teaching Tools” http://www.istl.org/09-fall/article4.html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For the student – How &amp; why read a scientific paper?   </a:t>
            </a:r>
            <a:r>
              <a:rPr dirty="0" smtClean="0">
                <a:latin typeface="Helvetica"/>
                <a:cs typeface="Helvetica"/>
              </a:rPr>
              <a:t>http://www.lib.purdue.edu/phys/assets/SciPaperTutorial.swf</a:t>
            </a:r>
            <a:endParaRPr lang="en-US" dirty="0" smtClean="0">
              <a:latin typeface="Helvetica"/>
              <a:cs typeface="Helvetica"/>
            </a:endParaRPr>
          </a:p>
          <a:p>
            <a:pPr>
              <a:buNone/>
            </a:pP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latin typeface="Helvetica"/>
                <a:cs typeface="Helvetica"/>
              </a:rPr>
              <a:t>What would you like to try in your classes?</a:t>
            </a:r>
            <a:br>
              <a:rPr lang="en-US" sz="4400" dirty="0" smtClean="0">
                <a:latin typeface="Helvetica"/>
                <a:cs typeface="Helvetica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25963"/>
          </a:xfrm>
        </p:spPr>
        <p:txBody>
          <a:bodyPr/>
          <a:lstStyle/>
          <a:p>
            <a:pPr>
              <a:buNone/>
            </a:pPr>
            <a:endParaRPr lang="en-US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Have more ideas to share?</a:t>
            </a:r>
          </a:p>
          <a:p>
            <a:pPr>
              <a:buNone/>
            </a:pPr>
            <a:endParaRPr lang="en-US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More questions for Ruth?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	</a:t>
            </a:r>
            <a:r>
              <a:rPr lang="en-US" dirty="0" err="1" smtClean="0">
                <a:latin typeface="Helvetica"/>
                <a:cs typeface="Helvetica"/>
              </a:rPr>
              <a:t>rbuskirk@mail.utexas.edu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question_mark_3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2590800"/>
            <a:ext cx="2067956" cy="3998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0"/>
            <a:ext cx="7918450" cy="78889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Why </a:t>
            </a:r>
            <a:r>
              <a:rPr lang="en-US" u="sng" dirty="0" smtClean="0">
                <a:latin typeface="Helvetica"/>
                <a:cs typeface="Helvetica"/>
              </a:rPr>
              <a:t>should we</a:t>
            </a:r>
            <a:r>
              <a:rPr lang="en-US" dirty="0" smtClean="0">
                <a:latin typeface="Helvetica"/>
                <a:cs typeface="Helvetica"/>
              </a:rPr>
              <a:t> have students investigate the primary literature?</a:t>
            </a:r>
            <a:br>
              <a:rPr lang="en-US" dirty="0" smtClean="0"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35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• </a:t>
            </a:r>
            <a:r>
              <a:rPr lang="en-US" dirty="0" smtClean="0">
                <a:latin typeface="Helvetica"/>
                <a:cs typeface="Helvetica"/>
              </a:rPr>
              <a:t>increase proficiency in data analysis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• gain insight in the scientific process</a:t>
            </a:r>
          </a:p>
          <a:p>
            <a:pPr>
              <a:buNone/>
            </a:pPr>
            <a:endParaRPr lang="en-US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Why </a:t>
            </a:r>
            <a:r>
              <a:rPr lang="en-US" u="sng" dirty="0" smtClean="0">
                <a:solidFill>
                  <a:schemeClr val="accent1"/>
                </a:solidFill>
                <a:latin typeface="Helvetica"/>
                <a:cs typeface="Helvetica"/>
              </a:rPr>
              <a:t>don’t we</a:t>
            </a:r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 have students read primary literature more?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• not a clear set of best practices (or even goals)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• instructors lack the time to prepare for it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• instructors lack the classroom time for it</a:t>
            </a:r>
          </a:p>
          <a:p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74638"/>
            <a:ext cx="8458200" cy="658336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accent1"/>
                </a:solidFill>
                <a:latin typeface="Helvetica"/>
                <a:cs typeface="Helvetica"/>
              </a:rPr>
              <a:t>What are your </a:t>
            </a:r>
            <a:r>
              <a:rPr lang="en-US" sz="2800" b="1" u="sng" dirty="0" smtClean="0">
                <a:solidFill>
                  <a:schemeClr val="accent1"/>
                </a:solidFill>
                <a:latin typeface="Helvetica"/>
                <a:cs typeface="Helvetica"/>
              </a:rPr>
              <a:t>goals</a:t>
            </a:r>
            <a:r>
              <a:rPr lang="en-US" sz="2800" dirty="0" smtClean="0">
                <a:solidFill>
                  <a:schemeClr val="accent1"/>
                </a:solidFill>
                <a:latin typeface="Helvetica"/>
                <a:cs typeface="Helvetica"/>
              </a:rPr>
              <a:t> for having your students read primary literature?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learn about the ‘process of science’ 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be able to read graphs, interpret data </a:t>
            </a:r>
          </a:p>
          <a:p>
            <a:pPr>
              <a:buNone/>
            </a:pPr>
            <a:endParaRPr lang="en-US" sz="16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800" i="1" dirty="0" smtClean="0">
                <a:solidFill>
                  <a:srgbClr val="FFAF03"/>
                </a:solidFill>
                <a:latin typeface="Helvetica"/>
                <a:cs typeface="Helvetica"/>
              </a:rPr>
              <a:t>Why not these goals as well?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appreciate that </a:t>
            </a:r>
            <a:r>
              <a:rPr lang="en-US" sz="2800" i="1" dirty="0" smtClean="0">
                <a:latin typeface="Helvetica"/>
                <a:cs typeface="Helvetica"/>
              </a:rPr>
              <a:t>people</a:t>
            </a:r>
            <a:r>
              <a:rPr lang="en-US" sz="2800" dirty="0" smtClean="0">
                <a:latin typeface="Helvetica"/>
                <a:cs typeface="Helvetica"/>
              </a:rPr>
              <a:t> do science 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group work in solving problems 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practice explaining science to others </a:t>
            </a:r>
          </a:p>
          <a:p>
            <a:pPr>
              <a:buNone/>
            </a:pPr>
            <a:endParaRPr lang="en-US" sz="16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800" i="1" dirty="0" smtClean="0">
                <a:solidFill>
                  <a:srgbClr val="FFAF03"/>
                </a:solidFill>
                <a:latin typeface="Helvetica"/>
                <a:cs typeface="Helvetica"/>
              </a:rPr>
              <a:t>These are harder: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be able to evaluate/critique a scientific paper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be able to suggest the next step in the research </a:t>
            </a: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4" name="Picture 3" descr="CIMG64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362200"/>
            <a:ext cx="2895600" cy="2171700"/>
          </a:xfrm>
          <a:prstGeom prst="rect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How do you begin?</a:t>
            </a:r>
            <a:br>
              <a:rPr lang="en-US" dirty="0" smtClean="0"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167284" cy="4081463"/>
          </a:xfrm>
        </p:spPr>
        <p:txBody>
          <a:bodyPr/>
          <a:lstStyle/>
          <a:p>
            <a:pPr>
              <a:buNone/>
            </a:pPr>
            <a:endParaRPr lang="en-US" i="1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“I don’t even understand the title.”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“This is too hard. I can’t do it.”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“Don’t call on me – Joe knows the answer”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19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4267200"/>
            <a:ext cx="3276600" cy="2496769"/>
          </a:xfrm>
          <a:prstGeom prst="rect">
            <a:avLst/>
          </a:prstGeom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7086600" cy="4525963"/>
          </a:xfrm>
        </p:spPr>
        <p:txBody>
          <a:bodyPr anchor="t">
            <a:noAutofit/>
          </a:bodyPr>
          <a:lstStyle/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</a:t>
            </a:r>
            <a:r>
              <a:rPr lang="en-US" sz="2800" dirty="0" smtClean="0">
                <a:latin typeface="Helvetica"/>
                <a:cs typeface="Helvetica"/>
              </a:rPr>
              <a:t>F</a:t>
            </a:r>
            <a:r>
              <a:rPr lang="en-US" sz="2800" dirty="0" smtClean="0">
                <a:latin typeface="Helvetica"/>
                <a:cs typeface="Helvetica"/>
              </a:rPr>
              <a:t>ollow </a:t>
            </a:r>
            <a:r>
              <a:rPr lang="en-US" sz="2800" dirty="0" smtClean="0">
                <a:latin typeface="Helvetica"/>
                <a:cs typeface="Helvetica"/>
              </a:rPr>
              <a:t>a well-structured procedure with small goals and positive feedback along the way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</a:t>
            </a:r>
            <a:r>
              <a:rPr lang="en-US" sz="2800" dirty="0" smtClean="0">
                <a:latin typeface="Helvetica"/>
                <a:cs typeface="Helvetica"/>
              </a:rPr>
              <a:t> Start </a:t>
            </a:r>
            <a:r>
              <a:rPr lang="en-US" sz="2800" dirty="0" smtClean="0">
                <a:latin typeface="Helvetica"/>
                <a:cs typeface="Helvetica"/>
              </a:rPr>
              <a:t>off reading papers on something you’re already intrinsically motivated to understand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buNone/>
            </a:pP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5" name="Picture 4" descr="CIMG64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0" y="0"/>
            <a:ext cx="2540000" cy="1905000"/>
          </a:xfrm>
          <a:prstGeom prst="rect">
            <a:avLst/>
          </a:prstGeom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4343400"/>
            <a:ext cx="8686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 Begin </a:t>
            </a:r>
            <a:r>
              <a:rPr lang="en-US" sz="2800" dirty="0" smtClean="0">
                <a:latin typeface="Helvetica"/>
                <a:cs typeface="Helvetica"/>
              </a:rPr>
              <a:t>with a short paper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 </a:t>
            </a:r>
            <a:r>
              <a:rPr lang="en-US" sz="2800" u="sng" dirty="0" smtClean="0">
                <a:latin typeface="Helvetica"/>
                <a:cs typeface="Helvetica"/>
              </a:rPr>
              <a:t>S</a:t>
            </a:r>
            <a:r>
              <a:rPr lang="en-US" sz="2800" u="sng" dirty="0" smtClean="0">
                <a:latin typeface="Helvetica"/>
                <a:cs typeface="Helvetica"/>
              </a:rPr>
              <a:t>mall </a:t>
            </a:r>
            <a:r>
              <a:rPr lang="en-US" sz="2800" u="sng" dirty="0" smtClean="0">
                <a:latin typeface="Helvetica"/>
                <a:cs typeface="Helvetica"/>
              </a:rPr>
              <a:t>group work</a:t>
            </a:r>
            <a:r>
              <a:rPr lang="en-US" sz="2800" dirty="0" smtClean="0">
                <a:latin typeface="Helvetica"/>
                <a:cs typeface="Helvetica"/>
              </a:rPr>
              <a:t> “we can learn from each other; I can’t do it by myself”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 </a:t>
            </a:r>
            <a:r>
              <a:rPr lang="en-US" sz="2800" dirty="0" smtClean="0">
                <a:latin typeface="Helvetica"/>
                <a:cs typeface="Helvetica"/>
              </a:rPr>
              <a:t>R</a:t>
            </a:r>
            <a:r>
              <a:rPr lang="en-US" sz="2800" dirty="0" smtClean="0">
                <a:latin typeface="Helvetica"/>
                <a:cs typeface="Helvetica"/>
              </a:rPr>
              <a:t>epeat </a:t>
            </a:r>
            <a:r>
              <a:rPr lang="en-US" sz="2800" dirty="0" smtClean="0">
                <a:latin typeface="Helvetica"/>
                <a:cs typeface="Helvetica"/>
              </a:rPr>
              <a:t>the process “it gets a little easier with each paper”</a:t>
            </a:r>
          </a:p>
          <a:p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50234" y="228600"/>
            <a:ext cx="54996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AF03"/>
                </a:solidFill>
                <a:latin typeface="Helvetica"/>
                <a:cs typeface="Helvetica"/>
              </a:rPr>
              <a:t>Ideas for Motivating Students</a:t>
            </a:r>
            <a:endParaRPr lang="en-US" sz="3200" dirty="0">
              <a:solidFill>
                <a:srgbClr val="FFAF03"/>
              </a:solidFill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1" y="381000"/>
            <a:ext cx="8839199" cy="788894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Helvetica"/>
                <a:cs typeface="Helvetica"/>
              </a:rPr>
              <a:t>Variety of</a:t>
            </a:r>
            <a:r>
              <a:rPr lang="en-US" sz="4400" dirty="0" smtClean="0">
                <a:latin typeface="Helvetica"/>
                <a:cs typeface="Helvetica"/>
              </a:rPr>
              <a:t> Approaches </a:t>
            </a:r>
            <a:r>
              <a:rPr lang="en-US" sz="4400" dirty="0" smtClean="0">
                <a:latin typeface="Helvetica"/>
                <a:cs typeface="Helvetica"/>
              </a:rPr>
              <a:t>to</a:t>
            </a:r>
            <a:r>
              <a:rPr lang="en-US" sz="4400" dirty="0" smtClean="0">
                <a:latin typeface="Helvetica"/>
                <a:cs typeface="Helvetica"/>
              </a:rPr>
              <a:t> Use </a:t>
            </a:r>
            <a:r>
              <a:rPr lang="en-US" sz="4400" dirty="0" smtClean="0">
                <a:latin typeface="Helvetica"/>
                <a:cs typeface="Helvetica"/>
              </a:rPr>
              <a:t>in</a:t>
            </a:r>
            <a:r>
              <a:rPr lang="en-US" sz="4400" dirty="0" smtClean="0">
                <a:latin typeface="Helvetica"/>
                <a:cs typeface="Helvetica"/>
              </a:rPr>
              <a:t> </a:t>
            </a:r>
            <a:r>
              <a:rPr lang="en-US" sz="4400" dirty="0" smtClean="0">
                <a:latin typeface="Helvetica"/>
                <a:cs typeface="Helvetica"/>
              </a:rPr>
              <a:t>C</a:t>
            </a:r>
            <a:r>
              <a:rPr lang="en-US" sz="4400" dirty="0" smtClean="0">
                <a:latin typeface="Helvetica"/>
                <a:cs typeface="Helvetica"/>
              </a:rPr>
              <a:t>lass</a:t>
            </a:r>
            <a:endParaRPr lang="en-US" sz="4400" dirty="0" smtClean="0">
              <a:latin typeface="Helvetica"/>
              <a:cs typeface="Helvetic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6583362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2000" dirty="0" smtClean="0">
                <a:latin typeface="Helvetica"/>
                <a:cs typeface="Helvetica"/>
              </a:rPr>
              <a:t>During </a:t>
            </a:r>
            <a:r>
              <a:rPr lang="en-US" sz="2000" dirty="0" smtClean="0">
                <a:latin typeface="Helvetica"/>
                <a:cs typeface="Helvetica"/>
              </a:rPr>
              <a:t>lecture, show a figure from a paper. Ask students to read graph and interpret data.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latin typeface="Helvetica"/>
                <a:cs typeface="Helvetica"/>
              </a:rPr>
              <a:t>Briefly introduce a research study in lecture. Hand out copies of figure &amp; figure caption. Small groups discuss and share results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latin typeface="Helvetica"/>
                <a:cs typeface="Helvetica"/>
              </a:rPr>
              <a:t>Students diagram a flow chart of a study; distinguish results from conclusions.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latin typeface="Helvetica"/>
                <a:cs typeface="Helvetica"/>
              </a:rPr>
              <a:t>Assign a short paper. Have students read paper and answer guiding questions as homework  OR take a quiz on the paper.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latin typeface="Helvetica"/>
                <a:cs typeface="Helvetica"/>
              </a:rPr>
              <a:t>Add in-class discussion on the paper assigned.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latin typeface="Helvetica"/>
                <a:cs typeface="Helvetica"/>
              </a:rPr>
              <a:t>During seminar class discuss figures, data, experimental design, etc.</a:t>
            </a:r>
          </a:p>
          <a:p>
            <a:pPr>
              <a:buFont typeface="Arial"/>
              <a:buChar char="•"/>
            </a:pPr>
            <a:endParaRPr lang="en-US" sz="2000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188259"/>
            <a:ext cx="7918450" cy="788894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Is</a:t>
            </a:r>
            <a:r>
              <a:rPr lang="en-US" dirty="0" smtClean="0">
                <a:latin typeface="Helvetica"/>
                <a:cs typeface="Helvetica"/>
              </a:rPr>
              <a:t> This For </a:t>
            </a:r>
            <a:r>
              <a:rPr lang="en-US" dirty="0" smtClean="0">
                <a:latin typeface="Helvetica"/>
                <a:cs typeface="Helvetica"/>
              </a:rPr>
              <a:t>a</a:t>
            </a:r>
            <a:r>
              <a:rPr lang="en-US" dirty="0" smtClean="0">
                <a:latin typeface="Helvetica"/>
                <a:cs typeface="Helvetica"/>
              </a:rPr>
              <a:t> Grade</a:t>
            </a:r>
            <a:r>
              <a:rPr lang="en-US" dirty="0" smtClean="0">
                <a:latin typeface="Helvetica"/>
                <a:cs typeface="Helvetica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625" y="1371600"/>
            <a:ext cx="8229600" cy="5135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Do </a:t>
            </a:r>
            <a:r>
              <a:rPr lang="en-US" sz="2800" dirty="0" smtClean="0">
                <a:latin typeface="Helvetica"/>
                <a:cs typeface="Helvetica"/>
              </a:rPr>
              <a:t>you </a:t>
            </a:r>
            <a:r>
              <a:rPr lang="en-US" sz="2800" b="1" dirty="0" smtClean="0">
                <a:latin typeface="Helvetica"/>
                <a:cs typeface="Helvetica"/>
              </a:rPr>
              <a:t>grade or evaluate</a:t>
            </a:r>
            <a:r>
              <a:rPr lang="en-US" sz="2800" dirty="0" smtClean="0">
                <a:latin typeface="Helvetica"/>
                <a:cs typeface="Helvetica"/>
              </a:rPr>
              <a:t> your students on their work on scientific papers?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grade </a:t>
            </a:r>
            <a:r>
              <a:rPr lang="en-US" sz="2800" dirty="0" smtClean="0">
                <a:latin typeface="Helvetica"/>
                <a:cs typeface="Helvetica"/>
              </a:rPr>
              <a:t>their reports using a rubric?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solitary </a:t>
            </a:r>
            <a:r>
              <a:rPr lang="en-US" sz="2800" dirty="0" smtClean="0">
                <a:latin typeface="Helvetica"/>
                <a:cs typeface="Helvetica"/>
              </a:rPr>
              <a:t>or group work?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credit </a:t>
            </a:r>
            <a:r>
              <a:rPr lang="en-US" sz="2800" dirty="0" smtClean="0">
                <a:latin typeface="Helvetica"/>
                <a:cs typeface="Helvetica"/>
              </a:rPr>
              <a:t>for participation only?</a:t>
            </a:r>
            <a:endParaRPr lang="en-US" sz="2800" dirty="0" smtClean="0">
              <a:latin typeface="Helvetica"/>
              <a:cs typeface="Helvetica"/>
            </a:endParaRPr>
          </a:p>
          <a:p>
            <a:pPr>
              <a:buFont typeface="Arial"/>
              <a:buChar char="•"/>
            </a:pPr>
            <a:r>
              <a:rPr lang="en-US" sz="2800" dirty="0" smtClean="0">
                <a:latin typeface="Helvetica"/>
                <a:cs typeface="Helvetica"/>
              </a:rPr>
              <a:t>mark </a:t>
            </a:r>
            <a:r>
              <a:rPr lang="en-US" sz="2800" dirty="0" smtClean="0">
                <a:latin typeface="Helvetica"/>
                <a:cs typeface="Helvetica"/>
              </a:rPr>
              <a:t>for improvement?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	     for extra credit?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		    on exam questions?</a:t>
            </a: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1" y="4588968"/>
            <a:ext cx="2286000" cy="1888032"/>
          </a:xfrm>
          <a:prstGeom prst="rect">
            <a:avLst/>
          </a:prstGeom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159551"/>
            <a:ext cx="9143999" cy="788894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Helvetica"/>
                <a:cs typeface="Helvetica"/>
              </a:rPr>
              <a:t>Train</a:t>
            </a:r>
            <a:r>
              <a:rPr lang="en-US" sz="4400" dirty="0" smtClean="0">
                <a:latin typeface="Helvetica"/>
                <a:cs typeface="Helvetica"/>
              </a:rPr>
              <a:t> Students </a:t>
            </a:r>
            <a:r>
              <a:rPr lang="en-US" sz="4400" dirty="0" smtClean="0">
                <a:latin typeface="Helvetica"/>
                <a:cs typeface="Helvetica"/>
              </a:rPr>
              <a:t>to</a:t>
            </a:r>
            <a:r>
              <a:rPr lang="en-US" sz="4400" dirty="0" smtClean="0">
                <a:latin typeface="Helvetica"/>
                <a:cs typeface="Helvetica"/>
              </a:rPr>
              <a:t> See </a:t>
            </a:r>
            <a:r>
              <a:rPr lang="en-US" sz="4400" dirty="0" smtClean="0">
                <a:latin typeface="Helvetica"/>
                <a:cs typeface="Helvetica"/>
              </a:rPr>
              <a:t>the</a:t>
            </a:r>
            <a:r>
              <a:rPr lang="en-US" sz="4400" dirty="0" smtClean="0">
                <a:latin typeface="Helvetica"/>
                <a:cs typeface="Helvetica"/>
              </a:rPr>
              <a:t> </a:t>
            </a:r>
            <a:r>
              <a:rPr lang="en-US" sz="4400" dirty="0" smtClean="0">
                <a:latin typeface="Helvetica"/>
                <a:cs typeface="Helvetica"/>
              </a:rPr>
              <a:t>D</a:t>
            </a:r>
            <a:r>
              <a:rPr lang="en-US" sz="4400" dirty="0" smtClean="0">
                <a:latin typeface="Helvetica"/>
                <a:cs typeface="Helvetica"/>
              </a:rPr>
              <a:t>ifferences</a:t>
            </a:r>
            <a:br>
              <a:rPr lang="en-US" sz="4400" dirty="0" smtClean="0"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167284" cy="4081463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A research report (original data; full methods, results, discussion)</a:t>
            </a:r>
          </a:p>
          <a:p>
            <a:pPr>
              <a:buFont typeface="Arial"/>
              <a:buChar char="•"/>
            </a:pPr>
            <a:r>
              <a:rPr lang="en-US" dirty="0" smtClean="0"/>
              <a:t>A review article</a:t>
            </a:r>
          </a:p>
          <a:p>
            <a:pPr>
              <a:buFont typeface="Arial"/>
              <a:buChar char="•"/>
            </a:pPr>
            <a:r>
              <a:rPr lang="en-US" dirty="0" smtClean="0"/>
              <a:t>A brief research note</a:t>
            </a:r>
          </a:p>
          <a:p>
            <a:pPr>
              <a:buFont typeface="Arial"/>
              <a:buChar char="•"/>
            </a:pPr>
            <a:r>
              <a:rPr lang="en-US" dirty="0" smtClean="0"/>
              <a:t>Editor’s note introducing article </a:t>
            </a:r>
          </a:p>
          <a:p>
            <a:pPr>
              <a:buFont typeface="Arial"/>
              <a:buChar char="•"/>
            </a:pPr>
            <a:r>
              <a:rPr lang="en-US" dirty="0" smtClean="0"/>
              <a:t>I</a:t>
            </a:r>
            <a:r>
              <a:rPr lang="en-US" dirty="0" smtClean="0"/>
              <a:t>n Nature, Cell, Science </a:t>
            </a:r>
          </a:p>
          <a:p>
            <a:pPr>
              <a:buFont typeface="Arial"/>
              <a:buChar char="•"/>
            </a:pPr>
            <a:r>
              <a:rPr lang="en-US" dirty="0" smtClean="0"/>
              <a:t>An editorial letter</a:t>
            </a:r>
          </a:p>
          <a:p>
            <a:pPr>
              <a:buFont typeface="Arial"/>
              <a:buChar char="•"/>
            </a:pPr>
            <a:r>
              <a:rPr lang="en-US" dirty="0" smtClean="0"/>
              <a:t>A popular article</a:t>
            </a:r>
          </a:p>
          <a:p>
            <a:pPr>
              <a:buFont typeface="Arial"/>
              <a:buChar char="•"/>
            </a:pPr>
            <a:r>
              <a:rPr lang="en-US" dirty="0" smtClean="0"/>
              <a:t>Online publication </a:t>
            </a:r>
            <a:r>
              <a:rPr lang="en-US" dirty="0" err="1" smtClean="0"/>
              <a:t>PLoS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a web site</a:t>
            </a:r>
          </a:p>
          <a:p>
            <a:pPr>
              <a:buFont typeface="Arial"/>
              <a:buChar char="•"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943600" y="2438400"/>
            <a:ext cx="3200400" cy="39624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1" descr="Leptin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199" y="2133240"/>
            <a:ext cx="3352800" cy="426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88894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Helvetica"/>
                <a:cs typeface="Helvetica"/>
              </a:rPr>
              <a:t>I</a:t>
            </a:r>
            <a:r>
              <a:rPr lang="en-US" sz="4400" dirty="0" smtClean="0">
                <a:latin typeface="Helvetica"/>
                <a:cs typeface="Helvetica"/>
              </a:rPr>
              <a:t>ntroduce Students </a:t>
            </a:r>
            <a:r>
              <a:rPr lang="en-US" sz="4400" dirty="0" smtClean="0">
                <a:latin typeface="Helvetica"/>
                <a:cs typeface="Helvetica"/>
              </a:rPr>
              <a:t>to the</a:t>
            </a:r>
            <a:r>
              <a:rPr lang="en-US" sz="4400" dirty="0" smtClean="0">
                <a:latin typeface="Helvetica"/>
                <a:cs typeface="Helvetica"/>
              </a:rPr>
              <a:t> </a:t>
            </a:r>
            <a:r>
              <a:rPr lang="en-US" sz="4400" dirty="0" err="1" smtClean="0">
                <a:latin typeface="Helvetica"/>
                <a:cs typeface="Helvetica"/>
              </a:rPr>
              <a:t>A</a:t>
            </a:r>
            <a:r>
              <a:rPr lang="en-US" sz="4400" dirty="0" err="1" smtClean="0">
                <a:latin typeface="Helvetica"/>
                <a:cs typeface="Helvetica"/>
              </a:rPr>
              <a:t>uthor(s</a:t>
            </a:r>
            <a:r>
              <a:rPr lang="en-US" sz="4400" dirty="0" smtClean="0">
                <a:latin typeface="Helvetica"/>
                <a:cs typeface="Helvetica"/>
              </a:rPr>
              <a:t>) </a:t>
            </a:r>
            <a:br>
              <a:rPr lang="en-US" sz="4400" dirty="0" smtClean="0">
                <a:latin typeface="Helvetica"/>
                <a:cs typeface="Helvetica"/>
              </a:rPr>
            </a:br>
            <a:r>
              <a:rPr lang="en-US" sz="4400" dirty="0" smtClean="0">
                <a:latin typeface="Helvetica"/>
                <a:cs typeface="Helvetica"/>
              </a:rPr>
              <a:t>[</a:t>
            </a:r>
            <a:r>
              <a:rPr lang="en-US" sz="4400" dirty="0" smtClean="0">
                <a:latin typeface="Helvetica"/>
                <a:cs typeface="Helvetica"/>
              </a:rPr>
              <a:t>this scientist is a person!]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06475"/>
            <a:ext cx="8458200" cy="6156325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18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400" u="sng" dirty="0" smtClean="0">
                <a:latin typeface="Helvetica"/>
                <a:cs typeface="Helvetica"/>
              </a:rPr>
              <a:t>Before</a:t>
            </a:r>
            <a:r>
              <a:rPr lang="en-US" sz="2400" dirty="0" smtClean="0">
                <a:latin typeface="Helvetica"/>
                <a:cs typeface="Helvetica"/>
              </a:rPr>
              <a:t>, online search by students -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	Go to the author’s faculty web page.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	Search Pub Med for some paper titles.</a:t>
            </a:r>
          </a:p>
          <a:p>
            <a:pPr>
              <a:buNone/>
            </a:pPr>
            <a:r>
              <a:rPr lang="en-US" sz="2400" u="sng" dirty="0" smtClean="0">
                <a:latin typeface="Helvetica"/>
                <a:cs typeface="Helvetica"/>
              </a:rPr>
              <a:t>Before,</a:t>
            </a:r>
            <a:r>
              <a:rPr lang="en-US" sz="2400" dirty="0" smtClean="0">
                <a:latin typeface="Helvetica"/>
                <a:cs typeface="Helvetica"/>
              </a:rPr>
              <a:t> a short video of interview with author briefly introducing the paper and setting context</a:t>
            </a:r>
          </a:p>
          <a:p>
            <a:pPr>
              <a:buNone/>
            </a:pPr>
            <a:r>
              <a:rPr lang="en-US" sz="2400" u="sng" dirty="0" smtClean="0">
                <a:latin typeface="Helvetica"/>
                <a:cs typeface="Helvetica"/>
              </a:rPr>
              <a:t>After</a:t>
            </a:r>
            <a:r>
              <a:rPr lang="en-US" sz="2400" dirty="0" smtClean="0">
                <a:latin typeface="Helvetica"/>
                <a:cs typeface="Helvetica"/>
              </a:rPr>
              <a:t> reading the paper, students email questions to the author (arranged in advance)</a:t>
            </a:r>
          </a:p>
          <a:p>
            <a:pPr>
              <a:buNone/>
            </a:pPr>
            <a:r>
              <a:rPr lang="en-US" sz="2400" u="sng" dirty="0" smtClean="0">
                <a:latin typeface="Helvetica"/>
                <a:cs typeface="Helvetica"/>
              </a:rPr>
              <a:t>After</a:t>
            </a:r>
            <a:r>
              <a:rPr lang="en-US" sz="2400" dirty="0" smtClean="0">
                <a:latin typeface="Helvetica"/>
                <a:cs typeface="Helvetica"/>
              </a:rPr>
              <a:t> students read the paper, author visits class and answers questions that students have prepared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 </a:t>
            </a:r>
          </a:p>
          <a:p>
            <a:pPr>
              <a:buNone/>
            </a:pPr>
            <a:endParaRPr lang="en-US" sz="2400" dirty="0">
              <a:latin typeface="Helvetica"/>
              <a:cs typeface="Helvetica"/>
            </a:endParaRPr>
          </a:p>
        </p:txBody>
      </p:sp>
      <p:pic>
        <p:nvPicPr>
          <p:cNvPr id="4" name="Picture 3" descr="300px-InvestigadoresU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189507">
            <a:off x="7315200" y="4528915"/>
            <a:ext cx="2438400" cy="12192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5" name="Picture 4" descr="Untitled-21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3120" y="1371600"/>
            <a:ext cx="3230880" cy="115388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405</TotalTime>
  <Words>1320</Words>
  <Application>Microsoft Macintosh PowerPoint</Application>
  <PresentationFormat>On-screen Show (4:3)</PresentationFormat>
  <Paragraphs>136</Paragraphs>
  <Slides>19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Twilight</vt:lpstr>
      <vt:lpstr>Slide 1</vt:lpstr>
      <vt:lpstr>Why should we have students investigate the primary literature? </vt:lpstr>
      <vt:lpstr>Slide 3</vt:lpstr>
      <vt:lpstr>How do you begin? </vt:lpstr>
      <vt:lpstr>Slide 5</vt:lpstr>
      <vt:lpstr>Variety of Approaches to Use in Class</vt:lpstr>
      <vt:lpstr>Is This For a Grade?</vt:lpstr>
      <vt:lpstr>Train Students to See the Differences </vt:lpstr>
      <vt:lpstr>Introduce Students to the Author(s)  [this scientist is a person!]</vt:lpstr>
      <vt:lpstr>Slide 10</vt:lpstr>
      <vt:lpstr>Provide Some Guidance</vt:lpstr>
      <vt:lpstr>Encourage Student Evaluation of Paper with Instructor Guidance </vt:lpstr>
      <vt:lpstr>C.R.E.A.T.E.</vt:lpstr>
      <vt:lpstr>Research Your Own Teaching</vt:lpstr>
      <vt:lpstr>Slide 15</vt:lpstr>
      <vt:lpstr>Slide 16</vt:lpstr>
      <vt:lpstr>Classroom models for teaching with primary literature</vt:lpstr>
      <vt:lpstr>Useful Links</vt:lpstr>
      <vt:lpstr>What would you like to try in your classes? </vt:lpstr>
    </vt:vector>
  </TitlesOfParts>
  <Company>University of Texas at Austin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Helping Students Use Primary Literature</dc:title>
  <dc:creator>Ruth Buskirk</dc:creator>
  <cp:lastModifiedBy>Robin Heyden</cp:lastModifiedBy>
  <cp:revision>51</cp:revision>
  <cp:lastPrinted>2012-04-03T17:47:46Z</cp:lastPrinted>
  <dcterms:created xsi:type="dcterms:W3CDTF">2012-04-04T17:56:38Z</dcterms:created>
  <dcterms:modified xsi:type="dcterms:W3CDTF">2012-04-04T18:41:25Z</dcterms:modified>
</cp:coreProperties>
</file>